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86" r:id="rId4"/>
    <p:sldId id="259" r:id="rId5"/>
    <p:sldId id="304" r:id="rId6"/>
    <p:sldId id="298" r:id="rId7"/>
    <p:sldId id="299" r:id="rId8"/>
    <p:sldId id="302" r:id="rId9"/>
    <p:sldId id="303" r:id="rId10"/>
    <p:sldId id="300" r:id="rId11"/>
    <p:sldId id="301" r:id="rId12"/>
    <p:sldId id="346" r:id="rId13"/>
    <p:sldId id="305" r:id="rId14"/>
    <p:sldId id="335" r:id="rId15"/>
    <p:sldId id="306" r:id="rId16"/>
    <p:sldId id="336" r:id="rId17"/>
    <p:sldId id="315" r:id="rId18"/>
    <p:sldId id="316" r:id="rId19"/>
    <p:sldId id="307" r:id="rId20"/>
    <p:sldId id="338" r:id="rId21"/>
    <p:sldId id="337" r:id="rId22"/>
    <p:sldId id="339" r:id="rId23"/>
    <p:sldId id="310" r:id="rId24"/>
    <p:sldId id="318" r:id="rId25"/>
    <p:sldId id="319" r:id="rId26"/>
    <p:sldId id="311" r:id="rId27"/>
    <p:sldId id="321" r:id="rId28"/>
    <p:sldId id="330" r:id="rId29"/>
    <p:sldId id="340" r:id="rId30"/>
    <p:sldId id="341" r:id="rId31"/>
    <p:sldId id="342" r:id="rId32"/>
    <p:sldId id="343" r:id="rId33"/>
    <p:sldId id="331" r:id="rId34"/>
    <p:sldId id="332" r:id="rId35"/>
    <p:sldId id="333" r:id="rId36"/>
    <p:sldId id="334" r:id="rId37"/>
    <p:sldId id="344" r:id="rId38"/>
    <p:sldId id="345" r:id="rId39"/>
    <p:sldId id="309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tordeux" initials="vt" lastIdx="1" clrIdx="0">
    <p:extLst>
      <p:ext uri="{19B8F6BF-5375-455C-9EA6-DF929625EA0E}">
        <p15:presenceInfo xmlns:p15="http://schemas.microsoft.com/office/powerpoint/2012/main" userId="14f63f2880b67f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7AF"/>
    <a:srgbClr val="A6A6A6"/>
    <a:srgbClr val="196EEF"/>
    <a:srgbClr val="CD2A26"/>
    <a:srgbClr val="FFFFFF"/>
    <a:srgbClr val="004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89147" autoAdjust="0"/>
  </p:normalViewPr>
  <p:slideViewPr>
    <p:cSldViewPr snapToGrid="0">
      <p:cViewPr varScale="1">
        <p:scale>
          <a:sx n="144" d="100"/>
          <a:sy n="144" d="100"/>
        </p:scale>
        <p:origin x="133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68CD9-E481-4774-BDFF-5867AD03B71E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150E5-A372-45D5-9E46-7C8ED331D5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présentation en Anglais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1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ZOOM EN DEUX PARTIE</a:t>
            </a:r>
          </a:p>
          <a:p>
            <a:r>
              <a:rPr lang="fr-FR" dirty="0" err="1"/>
              <a:t>Accept</a:t>
            </a:r>
            <a:r>
              <a:rPr lang="fr-FR" dirty="0"/>
              <a:t> signal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4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Animation</a:t>
            </a:r>
          </a:p>
          <a:p>
            <a:r>
              <a:rPr lang="fr-FR" dirty="0"/>
              <a:t>0,n </a:t>
            </a:r>
            <a:r>
              <a:rPr lang="fr-FR" dirty="0" err="1"/>
              <a:t>0,n</a:t>
            </a:r>
            <a:endParaRPr lang="fr-FR" dirty="0"/>
          </a:p>
          <a:p>
            <a:r>
              <a:rPr lang="fr-FR" b="1" u="sng" dirty="0"/>
              <a:t>Table d’association </a:t>
            </a:r>
            <a:r>
              <a:rPr lang="fr-FR" dirty="0"/>
              <a:t>qui va prendre en </a:t>
            </a:r>
            <a:r>
              <a:rPr lang="fr-FR" b="1" dirty="0"/>
              <a:t>clef étrangère les deux clef primaire </a:t>
            </a:r>
            <a:r>
              <a:rPr lang="fr-FR" dirty="0"/>
              <a:t>des deux tables d’association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relation sont inversées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22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L’ORM permet </a:t>
            </a:r>
            <a:r>
              <a:rPr lang="fr-FR" b="1" u="sng" dirty="0"/>
              <a:t>d’implémenter des objets avec des attributs </a:t>
            </a:r>
            <a:r>
              <a:rPr lang="fr-FR" dirty="0"/>
              <a:t>qui seront automatiquement transformés en </a:t>
            </a:r>
            <a:r>
              <a:rPr lang="fr-FR" b="1" u="sng" dirty="0"/>
              <a:t>tables et attributs dans la BDD </a:t>
            </a:r>
            <a:endParaRPr lang="en-US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50E5-A372-45D5-9E46-7C8ED331D5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8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377A79-A458-48DD-B536-618A3513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0B4D8A-1EAF-446B-97FA-26B236A84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43E563-56BF-4B56-8620-97D3B101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B85A47-B16C-4B6C-8DCD-CA5A12B54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F2C8C-ACC3-4B84-86E9-6657D11B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2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31B136-D5A1-4FD8-9AFC-88E4AFEB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E01ED2-306A-490B-B810-0532ED20C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FE77B1-A44E-4BAD-8243-BDED9DC7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33D54C-2F90-4260-8D02-472D4BF7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F226AE-889B-415F-A3FB-EE13D089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75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8CB64A-022E-465D-887D-BDCE8C401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7C38F6-7375-4AC0-B16C-59A9E0503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4EBBA8-ADC2-47CA-A195-5715FE38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240B44-6978-448D-83F9-18FFC04F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71478F-3949-44DC-A830-3C67EFFC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58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992448-5B9C-40CF-B454-FDBC484B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3DF39-BEC7-41A9-B922-45800806B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204000-8288-46A4-9C7F-8F788BCC2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7643F9-5063-472D-945B-45B837BA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432FE6-EF91-438B-ADFE-A37911DF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02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F47A6-7857-4F9F-A256-0CD43205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54F52D-B259-425C-B271-DDC13609C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CA712A-0B0A-4890-85B1-7B31559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E10D80-1DA9-4B3F-88F6-53A452AA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A71BCD-AF40-4E7B-B51F-B1B95262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70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A913A-955B-4606-B95B-422BBE1E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4879A-95D8-43A8-B4B5-96D29632D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2FC30B-2F2B-419F-9E7E-6B58154D6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00816A-5D03-4D18-A8D6-18E33903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F262AE-7C78-4446-85BA-6F704F4E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543AF1-7C04-4D81-9179-54378DD7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06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C14EF-0099-48C4-9521-EAA52C46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15E2E5-5039-4F1A-BC5A-BAFA8D41D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F51477-F657-41EC-B961-7DF85E315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F0A4DB-C9BB-44B1-9758-F3DFECF5A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08811D-8D58-45B3-B8F5-BBEA87C08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C7FC03B-C99F-4CFA-A2AF-BE2C915E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8493CC0-B7EF-45A2-887E-D2E94EC8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B50B34F-FA2F-41CE-A04D-3534D912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7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3B800C-73DB-4202-9DAB-2908D2E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C33754-3A9F-47E5-B9AC-F7A5C2B2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159F3D-43DC-4B33-98DC-90F20F31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C8C868-B7BF-462F-8B7D-5B46B21C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4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6BA89A8-546E-41EF-971B-95D9FC26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DD517CF-9960-41AC-A1D9-1C58EB83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E5D999-A3C4-41B9-9651-F75ED093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80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E6B66A-B49A-488B-9101-4CC888AE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BAD87C-4ABB-462D-85D1-4713EBB72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272D0E-D754-4988-9F16-223FDEDAC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0A58CD-68FE-4635-B1E5-494FB05B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E9BA3D-A1A4-4A2D-AB74-C13011A97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30700C-39AE-415F-BA27-0FD3D5AF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59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D8541-21D0-4009-903C-A736E5CF5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1A70476-C1AF-429B-A594-E47B0CB96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1E50F1-878F-44C9-8717-2C2129067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6D2E1B-C3CD-49A2-B59D-1F3F2E1D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E04BFB-E4ED-4412-96C6-C0024F31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029B70-733E-4E71-9BD6-FAB78E6C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94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ABA1F3-B669-4CCA-B177-63DCB30E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24AE4F-5646-481D-9082-D99FA7886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25B962-F0E9-4C80-896D-A6B4308CC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96C78-48FC-466A-A99B-51DD8FE0D776}" type="datetimeFigureOut">
              <a:rPr lang="fr-FR" smtClean="0"/>
              <a:t>06/12/2022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0BF1-B29A-4CAB-B70C-AE073FE4B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3BBAA-0B8C-4A61-8513-16F037F21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F871C-A4ED-482A-BDDA-79219AAA51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36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7.png"/><Relationship Id="rId7" Type="http://schemas.openxmlformats.org/officeDocument/2006/relationships/image" Target="../media/image2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gif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2.png"/><Relationship Id="rId7" Type="http://schemas.openxmlformats.org/officeDocument/2006/relationships/image" Target="../media/image41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.png"/><Relationship Id="rId7" Type="http://schemas.openxmlformats.org/officeDocument/2006/relationships/image" Target="../media/image57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5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3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8EAA59D-6D5E-479B-8343-3880022CD1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1827" cy="70518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32159A-391B-47A2-BAA4-C27923273B61}"/>
              </a:ext>
            </a:extLst>
          </p:cNvPr>
          <p:cNvSpPr/>
          <p:nvPr/>
        </p:nvSpPr>
        <p:spPr>
          <a:xfrm>
            <a:off x="7051829" y="0"/>
            <a:ext cx="514017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08F753-4EE9-430C-8127-8DE53E519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14" y="1481114"/>
            <a:ext cx="4116799" cy="205669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FDBF362-8496-427E-829D-106CAE18BCE7}"/>
              </a:ext>
            </a:extLst>
          </p:cNvPr>
          <p:cNvSpPr txBox="1"/>
          <p:nvPr/>
        </p:nvSpPr>
        <p:spPr>
          <a:xfrm>
            <a:off x="366832" y="939800"/>
            <a:ext cx="7051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3767AF"/>
                </a:solidFill>
                <a:latin typeface="Staatliches" pitchFamily="2" charset="0"/>
              </a:rPr>
              <a:t>Projet Fil Rouge.</a:t>
            </a:r>
          </a:p>
          <a:p>
            <a:r>
              <a:rPr lang="fr-FR" sz="4800" dirty="0">
                <a:solidFill>
                  <a:srgbClr val="3767AF"/>
                </a:solidFill>
                <a:latin typeface="Staatliches" pitchFamily="2" charset="0"/>
              </a:rPr>
              <a:t>Vincent TORDEUX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78FA827-BE07-4ECE-9BCD-AB5CA78BF8B3}"/>
              </a:ext>
            </a:extLst>
          </p:cNvPr>
          <p:cNvSpPr txBox="1"/>
          <p:nvPr/>
        </p:nvSpPr>
        <p:spPr>
          <a:xfrm>
            <a:off x="7563514" y="3657600"/>
            <a:ext cx="4116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0" i="0" dirty="0">
                <a:solidFill>
                  <a:srgbClr val="3767AF"/>
                </a:solidFill>
                <a:effectLst/>
                <a:latin typeface="Staatliches" pitchFamily="2" charset="0"/>
              </a:rPr>
              <a:t>Ça fera le bonheur d’un autre</a:t>
            </a:r>
            <a:endParaRPr lang="fr-FR" sz="3200" dirty="0">
              <a:solidFill>
                <a:srgbClr val="3767AF"/>
              </a:solidFill>
              <a:latin typeface="Staatlich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FBBE52-F731-4B0B-BD14-02B859CA9018}"/>
              </a:ext>
            </a:extLst>
          </p:cNvPr>
          <p:cNvSpPr/>
          <p:nvPr/>
        </p:nvSpPr>
        <p:spPr>
          <a:xfrm>
            <a:off x="11412451" y="593467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422111-F5B7-416F-9A12-372A38AE8239}"/>
              </a:ext>
            </a:extLst>
          </p:cNvPr>
          <p:cNvSpPr txBox="1"/>
          <p:nvPr/>
        </p:nvSpPr>
        <p:spPr>
          <a:xfrm>
            <a:off x="185270" y="5901218"/>
            <a:ext cx="7051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3767AF"/>
                </a:solidFill>
                <a:latin typeface="Staatliches" pitchFamily="2" charset="0"/>
              </a:rPr>
              <a:t>Cyber-Dev 2021-22</a:t>
            </a:r>
          </a:p>
        </p:txBody>
      </p:sp>
    </p:spTree>
    <p:extLst>
      <p:ext uri="{BB962C8B-B14F-4D97-AF65-F5344CB8AC3E}">
        <p14:creationId xmlns:p14="http://schemas.microsoft.com/office/powerpoint/2010/main" val="155133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48A84C-B8E5-1273-A069-1DA0F8D2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82" y="1184038"/>
            <a:ext cx="8089635" cy="57420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Modèle conceptuel de données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AADB7B-A366-4C68-BB39-42A1EB73300A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4880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6F9B3E-C641-4CC9-DADA-1F5230935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88" y="1203181"/>
            <a:ext cx="8057321" cy="5680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Modèle Logique de données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11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2B4E0A66-32B7-27D2-EDD5-B818F65218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389801"/>
              </p:ext>
            </p:extLst>
          </p:nvPr>
        </p:nvGraphicFramePr>
        <p:xfrm>
          <a:off x="645575" y="1426843"/>
          <a:ext cx="5187812" cy="1549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962680" imgH="1781280" progId="PBrush">
                  <p:embed/>
                </p:oleObj>
              </mc:Choice>
              <mc:Fallback>
                <p:oleObj name="Bitmap Image" r:id="rId6" imgW="5962680" imgH="1781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75" y="1426843"/>
                        <a:ext cx="5187812" cy="1549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8C3FCFD2-95D9-E110-3418-4172C8AA47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175072"/>
              </p:ext>
            </p:extLst>
          </p:nvPr>
        </p:nvGraphicFramePr>
        <p:xfrm>
          <a:off x="6151528" y="3079570"/>
          <a:ext cx="5972175" cy="250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972040" imgH="2505240" progId="PBrush">
                  <p:embed/>
                </p:oleObj>
              </mc:Choice>
              <mc:Fallback>
                <p:oleObj name="Bitmap Image" r:id="rId8" imgW="5972040" imgH="2505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51528" y="3079570"/>
                        <a:ext cx="5972175" cy="250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èche : virage 7">
            <a:extLst>
              <a:ext uri="{FF2B5EF4-FFF2-40B4-BE49-F238E27FC236}">
                <a16:creationId xmlns:a16="http://schemas.microsoft.com/office/drawing/2014/main" id="{D0E9BE8D-901A-17EF-1C1F-376157B3D03C}"/>
              </a:ext>
            </a:extLst>
          </p:cNvPr>
          <p:cNvSpPr/>
          <p:nvPr/>
        </p:nvSpPr>
        <p:spPr>
          <a:xfrm rot="10800000" flipH="1">
            <a:off x="1564577" y="3051077"/>
            <a:ext cx="4340087" cy="256206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2C0EBAB-DBB8-0ED9-34D4-1A4EF8DF193A}"/>
              </a:ext>
            </a:extLst>
          </p:cNvPr>
          <p:cNvSpPr/>
          <p:nvPr/>
        </p:nvSpPr>
        <p:spPr>
          <a:xfrm>
            <a:off x="2458278" y="1848678"/>
            <a:ext cx="443948" cy="43732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0EA789E-E361-8C4F-C391-D51DFF216E92}"/>
              </a:ext>
            </a:extLst>
          </p:cNvPr>
          <p:cNvSpPr/>
          <p:nvPr/>
        </p:nvSpPr>
        <p:spPr>
          <a:xfrm>
            <a:off x="4456965" y="2201700"/>
            <a:ext cx="443948" cy="43732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5980618B-68A9-448C-F7FD-DB5E6BA4AAA7}"/>
              </a:ext>
            </a:extLst>
          </p:cNvPr>
          <p:cNvSpPr/>
          <p:nvPr/>
        </p:nvSpPr>
        <p:spPr>
          <a:xfrm rot="10800000" flipH="1">
            <a:off x="2624236" y="2267360"/>
            <a:ext cx="1972223" cy="543184"/>
          </a:xfrm>
          <a:prstGeom prst="bentArrow">
            <a:avLst>
              <a:gd name="adj1" fmla="val 19233"/>
              <a:gd name="adj2" fmla="val 25000"/>
              <a:gd name="adj3" fmla="val 25000"/>
              <a:gd name="adj4" fmla="val 875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88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Le DIAGRAMME DE CLASSE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11</a:t>
            </a:r>
          </a:p>
        </p:txBody>
      </p:sp>
      <p:graphicFrame>
        <p:nvGraphicFramePr>
          <p:cNvPr id="14" name="Objet 13">
            <a:extLst>
              <a:ext uri="{FF2B5EF4-FFF2-40B4-BE49-F238E27FC236}">
                <a16:creationId xmlns:a16="http://schemas.microsoft.com/office/drawing/2014/main" id="{9B8675A6-8AC3-4BE6-09D5-A1AF4421A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33722"/>
              </p:ext>
            </p:extLst>
          </p:nvPr>
        </p:nvGraphicFramePr>
        <p:xfrm>
          <a:off x="1754390" y="1123949"/>
          <a:ext cx="9442775" cy="5258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1193200" imgH="11801520" progId="PBrush">
                  <p:embed/>
                </p:oleObj>
              </mc:Choice>
              <mc:Fallback>
                <p:oleObj name="Bitmap Image" r:id="rId5" imgW="21193200" imgH="11801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4390" y="1123949"/>
                        <a:ext cx="9442775" cy="5258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88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TECHNOLOGIES Utilisées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636A96-5595-5DAC-AE8A-11B4978F1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11" y="1120062"/>
            <a:ext cx="8764005" cy="55562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BC7D49-0BC2-4560-C130-09FE0B146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86" y="2569821"/>
            <a:ext cx="6467467" cy="222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Le Modèle MVC &amp; Symfony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13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01F3B879-2AB1-854F-E978-10678DE58D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312879"/>
              </p:ext>
            </p:extLst>
          </p:nvPr>
        </p:nvGraphicFramePr>
        <p:xfrm>
          <a:off x="612520" y="1041816"/>
          <a:ext cx="1319818" cy="5198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704960" imgH="6715080" progId="PBrush">
                  <p:embed/>
                </p:oleObj>
              </mc:Choice>
              <mc:Fallback>
                <p:oleObj name="Bitmap Image" r:id="rId4" imgW="1704960" imgH="6715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520" y="1041816"/>
                        <a:ext cx="1319818" cy="5198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BC9F425-5723-3171-D6E9-8E29218B6D59}"/>
              </a:ext>
            </a:extLst>
          </p:cNvPr>
          <p:cNvCxnSpPr/>
          <p:nvPr/>
        </p:nvCxnSpPr>
        <p:spPr>
          <a:xfrm>
            <a:off x="1329266" y="1598725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EBA2D88-0DEF-64AC-3063-C604F90B5E6D}"/>
              </a:ext>
            </a:extLst>
          </p:cNvPr>
          <p:cNvSpPr txBox="1"/>
          <p:nvPr/>
        </p:nvSpPr>
        <p:spPr>
          <a:xfrm>
            <a:off x="2666508" y="1433543"/>
            <a:ext cx="598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Contient les éléments de front design (le CSS/ </a:t>
            </a:r>
            <a:r>
              <a:rPr lang="fr-FR" sz="1400" dirty="0" err="1"/>
              <a:t>boostrap</a:t>
            </a:r>
            <a:r>
              <a:rPr lang="fr-FR" sz="1400" dirty="0"/>
              <a:t> </a:t>
            </a:r>
            <a:r>
              <a:rPr lang="fr-FR" sz="1400" dirty="0" err="1"/>
              <a:t>etc</a:t>
            </a:r>
            <a:r>
              <a:rPr lang="fr-FR" sz="1400" dirty="0"/>
              <a:t> …)</a:t>
            </a:r>
            <a:endParaRPr lang="en-US" sz="140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00CFB22-A49F-A26D-0421-81C0895C3243}"/>
              </a:ext>
            </a:extLst>
          </p:cNvPr>
          <p:cNvCxnSpPr/>
          <p:nvPr/>
        </p:nvCxnSpPr>
        <p:spPr>
          <a:xfrm>
            <a:off x="1338790" y="1910407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4FD5F55-863F-7FF4-3C5B-430FF4D246DE}"/>
              </a:ext>
            </a:extLst>
          </p:cNvPr>
          <p:cNvSpPr txBox="1"/>
          <p:nvPr/>
        </p:nvSpPr>
        <p:spPr>
          <a:xfrm>
            <a:off x="2676032" y="1745225"/>
            <a:ext cx="598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configuration du projet (accès à la </a:t>
            </a:r>
            <a:r>
              <a:rPr lang="fr-FR" sz="1400" dirty="0" err="1"/>
              <a:t>bdd</a:t>
            </a:r>
            <a:r>
              <a:rPr lang="fr-FR" sz="1400" dirty="0"/>
              <a:t>, système de sécurité etc…)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D354E6B-4166-9B15-890A-C6E2E5809804}"/>
              </a:ext>
            </a:extLst>
          </p:cNvPr>
          <p:cNvCxnSpPr/>
          <p:nvPr/>
        </p:nvCxnSpPr>
        <p:spPr>
          <a:xfrm>
            <a:off x="1329266" y="2412711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F913BA5F-1B11-546F-7F1F-92693E3498F2}"/>
              </a:ext>
            </a:extLst>
          </p:cNvPr>
          <p:cNvSpPr txBox="1"/>
          <p:nvPr/>
        </p:nvSpPr>
        <p:spPr>
          <a:xfrm>
            <a:off x="2676032" y="2219483"/>
            <a:ext cx="598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Contient les éléments publics tel que les média par exemple</a:t>
            </a:r>
            <a:endParaRPr lang="en-US" sz="14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1052A81-D5E6-ACB6-829D-00057137B31B}"/>
              </a:ext>
            </a:extLst>
          </p:cNvPr>
          <p:cNvCxnSpPr/>
          <p:nvPr/>
        </p:nvCxnSpPr>
        <p:spPr>
          <a:xfrm>
            <a:off x="1511162" y="2724519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046655DA-CF21-F201-BCD0-0249314EBDFB}"/>
              </a:ext>
            </a:extLst>
          </p:cNvPr>
          <p:cNvSpPr txBox="1"/>
          <p:nvPr/>
        </p:nvSpPr>
        <p:spPr>
          <a:xfrm>
            <a:off x="2848403" y="2559337"/>
            <a:ext cx="6979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Contient contrôleur en charge de la redirection vers les managers/</a:t>
            </a:r>
            <a:r>
              <a:rPr lang="fr-FR" sz="1400" dirty="0" err="1"/>
              <a:t>controleur</a:t>
            </a:r>
            <a:r>
              <a:rPr lang="fr-FR" sz="1400" dirty="0"/>
              <a:t>/repository</a:t>
            </a:r>
            <a:endParaRPr lang="en-US" sz="14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B2A1BA2-CAE9-124E-7D1F-C6E95EB6616F}"/>
              </a:ext>
            </a:extLst>
          </p:cNvPr>
          <p:cNvCxnSpPr/>
          <p:nvPr/>
        </p:nvCxnSpPr>
        <p:spPr>
          <a:xfrm>
            <a:off x="1503293" y="2910484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3D062A69-E4DD-ECF6-F334-D7BFF5A66556}"/>
              </a:ext>
            </a:extLst>
          </p:cNvPr>
          <p:cNvSpPr txBox="1"/>
          <p:nvPr/>
        </p:nvSpPr>
        <p:spPr>
          <a:xfrm>
            <a:off x="2840534" y="2745302"/>
            <a:ext cx="86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b="0" i="0" dirty="0">
                <a:effectLst/>
              </a:rPr>
              <a:t>tructure de la base de donnée au travers de classes / chaque </a:t>
            </a:r>
            <a:r>
              <a:rPr lang="fr-FR" sz="1400" b="0" i="0" dirty="0" err="1">
                <a:effectLst/>
              </a:rPr>
              <a:t>entity</a:t>
            </a:r>
            <a:r>
              <a:rPr lang="fr-FR" sz="1400" b="0" i="0" dirty="0">
                <a:effectLst/>
              </a:rPr>
              <a:t> représente une table de la BDD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3A3AF3E-13DD-8C94-6AA1-F9B94DF435B5}"/>
              </a:ext>
            </a:extLst>
          </p:cNvPr>
          <p:cNvCxnSpPr/>
          <p:nvPr/>
        </p:nvCxnSpPr>
        <p:spPr>
          <a:xfrm>
            <a:off x="1511162" y="3236573"/>
            <a:ext cx="1337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3BFB629-ED60-370F-2CCC-E42769816D57}"/>
              </a:ext>
            </a:extLst>
          </p:cNvPr>
          <p:cNvSpPr txBox="1"/>
          <p:nvPr/>
        </p:nvSpPr>
        <p:spPr>
          <a:xfrm>
            <a:off x="2848403" y="3071391"/>
            <a:ext cx="86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</a:t>
            </a:r>
            <a:r>
              <a:rPr lang="fr-FR" sz="1400" b="0" i="0" dirty="0">
                <a:effectLst/>
              </a:rPr>
              <a:t>oujours rattaché à une </a:t>
            </a:r>
            <a:r>
              <a:rPr lang="fr-FR" sz="1400" b="0" i="0" dirty="0" err="1">
                <a:effectLst/>
              </a:rPr>
              <a:t>Entity</a:t>
            </a:r>
            <a:r>
              <a:rPr lang="fr-FR" sz="1400" b="0" i="0" dirty="0">
                <a:effectLst/>
              </a:rPr>
              <a:t>, il permet de créer des fonctions qui iront requêter la table </a:t>
            </a:r>
            <a:r>
              <a:rPr lang="fr-FR" sz="1400" b="0" i="0" dirty="0" err="1">
                <a:effectLst/>
              </a:rPr>
              <a:t>Entity</a:t>
            </a:r>
            <a:r>
              <a:rPr lang="fr-FR" sz="1400" b="0" i="0" dirty="0">
                <a:effectLst/>
              </a:rPr>
              <a:t> correspondante</a:t>
            </a:r>
            <a:endParaRPr lang="en-US" sz="1400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6073E96-F12D-47D3-178A-818CBC663346}"/>
              </a:ext>
            </a:extLst>
          </p:cNvPr>
          <p:cNvCxnSpPr>
            <a:cxnSpLocks/>
          </p:cNvCxnSpPr>
          <p:nvPr/>
        </p:nvCxnSpPr>
        <p:spPr>
          <a:xfrm>
            <a:off x="1415845" y="3710536"/>
            <a:ext cx="1260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100A8BF-B0D6-CC77-ACF5-1955E886BDDE}"/>
              </a:ext>
            </a:extLst>
          </p:cNvPr>
          <p:cNvSpPr txBox="1"/>
          <p:nvPr/>
        </p:nvSpPr>
        <p:spPr>
          <a:xfrm>
            <a:off x="2676032" y="3545354"/>
            <a:ext cx="86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fr-FR" sz="1400" b="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ontient en d’autre terme nos </a:t>
            </a:r>
            <a:r>
              <a:rPr lang="fr-FR" sz="1400" dirty="0" err="1"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fr-FR" sz="1400" b="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iews</a:t>
            </a:r>
            <a:r>
              <a:rPr lang="fr-FR" sz="1400" b="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. Symfony utilise le moteur de Template </a:t>
            </a:r>
            <a:r>
              <a:rPr lang="fr-FR" sz="1400" b="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Twig</a:t>
            </a:r>
            <a:r>
              <a:rPr lang="fr-FR" sz="1400" b="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par défaut</a:t>
            </a:r>
            <a:endParaRPr lang="en-US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6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20" grpId="0"/>
      <p:bldP spid="24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Entité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14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6779094A-9439-A472-A4B9-CFE48A941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794580"/>
              </p:ext>
            </p:extLst>
          </p:nvPr>
        </p:nvGraphicFramePr>
        <p:xfrm>
          <a:off x="2819400" y="3254914"/>
          <a:ext cx="65532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553080" imgH="2133720" progId="PBrush">
                  <p:embed/>
                </p:oleObj>
              </mc:Choice>
              <mc:Fallback>
                <p:oleObj name="Bitmap Image" r:id="rId5" imgW="6553080" imgH="2133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3254914"/>
                        <a:ext cx="6553200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6358769-6F64-8ACF-DC59-FBCC7BB30B85}"/>
              </a:ext>
            </a:extLst>
          </p:cNvPr>
          <p:cNvSpPr/>
          <p:nvPr/>
        </p:nvSpPr>
        <p:spPr>
          <a:xfrm>
            <a:off x="2680102" y="1067743"/>
            <a:ext cx="6831806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L’ORM</a:t>
            </a:r>
          </a:p>
          <a:p>
            <a:pPr algn="ctr"/>
            <a:r>
              <a:rPr lang="fr-FR" sz="4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 </a:t>
            </a:r>
            <a:r>
              <a:rPr lang="fr-FR" sz="480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Relational</a:t>
            </a:r>
            <a:r>
              <a:rPr lang="fr-FR" sz="4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Mapping</a:t>
            </a:r>
            <a:endParaRPr lang="fr-FR" sz="48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E2A6A94-63E7-BC0E-0F0B-73DBFF87F4E3}"/>
              </a:ext>
            </a:extLst>
          </p:cNvPr>
          <p:cNvCxnSpPr/>
          <p:nvPr/>
        </p:nvCxnSpPr>
        <p:spPr>
          <a:xfrm flipH="1">
            <a:off x="4147246" y="2076573"/>
            <a:ext cx="1386349" cy="135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28B93A91-C818-1321-A15D-A1A2E0B394F8}"/>
              </a:ext>
            </a:extLst>
          </p:cNvPr>
          <p:cNvSpPr/>
          <p:nvPr/>
        </p:nvSpPr>
        <p:spPr>
          <a:xfrm rot="6319470">
            <a:off x="3748760" y="2590245"/>
            <a:ext cx="3882826" cy="3693586"/>
          </a:xfrm>
          <a:prstGeom prst="arc">
            <a:avLst>
              <a:gd name="adj1" fmla="val 16200000"/>
              <a:gd name="adj2" fmla="val 3790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C4AFFB2-CAD0-E3CE-F2E5-8313648798FF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7462684" y="4819773"/>
            <a:ext cx="8618" cy="105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3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Entité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19984C-821F-B7FE-F5F4-07FF82DEE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435" y="1050084"/>
            <a:ext cx="8043609" cy="59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Entité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16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3ADA0BE-E4E8-F8AC-0EF8-20C3AC3E2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65" y="294676"/>
            <a:ext cx="10281880" cy="64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Entité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17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B4F989D-2E3D-4AAB-0F07-54B2F741A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4" y="1123950"/>
            <a:ext cx="12192000" cy="48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CONTROLEUR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18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7D32422-A62F-6977-554E-295CA8DFB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89" y="1018042"/>
            <a:ext cx="6854500" cy="68631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F04149-C03D-BE32-AE6D-99AD6D15A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7" y="385728"/>
            <a:ext cx="14189651" cy="59229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1B69BEA-2057-0A7A-8F23-D63389F99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107" y="1123950"/>
            <a:ext cx="10499286" cy="68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assis, table, homme&#10;&#10;Description générée automatiquement">
            <a:extLst>
              <a:ext uri="{FF2B5EF4-FFF2-40B4-BE49-F238E27FC236}">
                <a16:creationId xmlns:a16="http://schemas.microsoft.com/office/drawing/2014/main" id="{F8754F39-5628-4C94-A75A-65AD6F5624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113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704F4-548B-414C-8A26-58C0241056B9}"/>
              </a:ext>
            </a:extLst>
          </p:cNvPr>
          <p:cNvSpPr/>
          <p:nvPr/>
        </p:nvSpPr>
        <p:spPr>
          <a:xfrm>
            <a:off x="4872084" y="428348"/>
            <a:ext cx="6569476" cy="186627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71FB4F-DD0F-42FB-86C7-5BE71DC66683}"/>
              </a:ext>
            </a:extLst>
          </p:cNvPr>
          <p:cNvSpPr txBox="1"/>
          <p:nvPr/>
        </p:nvSpPr>
        <p:spPr>
          <a:xfrm>
            <a:off x="5067393" y="570391"/>
            <a:ext cx="569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Contexte et étude marché: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855259-5E0D-40F6-A659-94AA88B1155D}"/>
              </a:ext>
            </a:extLst>
          </p:cNvPr>
          <p:cNvSpPr txBox="1"/>
          <p:nvPr/>
        </p:nvSpPr>
        <p:spPr>
          <a:xfrm>
            <a:off x="5067393" y="1300111"/>
            <a:ext cx="6125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Créé en 2023 Labuse.fr sera un site dédié à l’achat vente de matériel destiné à l’impression 3d entre particuliers.</a:t>
            </a:r>
          </a:p>
          <a:p>
            <a:pPr algn="just"/>
            <a:endParaRPr lang="fr-FR" sz="1600" dirty="0">
              <a:solidFill>
                <a:srgbClr val="3767AF"/>
              </a:solidFill>
              <a:latin typeface="MS Reference Sans Serif" panose="020B0604030504040204" pitchFamily="34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A21201-414B-434E-831D-545B14F191A3}"/>
              </a:ext>
            </a:extLst>
          </p:cNvPr>
          <p:cNvSpPr/>
          <p:nvPr/>
        </p:nvSpPr>
        <p:spPr>
          <a:xfrm>
            <a:off x="6615993" y="3429000"/>
            <a:ext cx="4825567" cy="3005092"/>
          </a:xfrm>
          <a:prstGeom prst="rect">
            <a:avLst/>
          </a:prstGeom>
          <a:noFill/>
          <a:ln w="19050">
            <a:solidFill>
              <a:srgbClr val="376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9E103A2-C57C-48AE-ADA9-68C87A88002F}"/>
              </a:ext>
            </a:extLst>
          </p:cNvPr>
          <p:cNvSpPr txBox="1"/>
          <p:nvPr/>
        </p:nvSpPr>
        <p:spPr>
          <a:xfrm>
            <a:off x="6867525" y="4097213"/>
            <a:ext cx="4325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 constat de départ:</a:t>
            </a:r>
          </a:p>
          <a:p>
            <a:endParaRPr lang="fr-FR" sz="1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Une imprimante est facile à réparer.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Les besoins des utilisateurs évoluent selon leurs projets et non selon l’innovation.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Les besoins nécessitent un moteur de recherche précis.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 communauté représente plus 300 000 utilisateurs en France.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2F14B84-DA25-4B27-B9F0-D64B31EC626A}"/>
              </a:ext>
            </a:extLst>
          </p:cNvPr>
          <p:cNvSpPr txBox="1"/>
          <p:nvPr/>
        </p:nvSpPr>
        <p:spPr>
          <a:xfrm>
            <a:off x="6867525" y="3626072"/>
            <a:ext cx="4390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767AF"/>
                </a:solidFill>
                <a:latin typeface="Staatliches" pitchFamily="2" charset="0"/>
              </a:rPr>
              <a:t>Recyclage et seconde vie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F220FF7-CB42-4D2B-AFED-80AA1B20B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" y="5951392"/>
            <a:ext cx="1294434" cy="646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72D6D6-7E62-431A-A7E0-F992C0495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17" y="3590551"/>
            <a:ext cx="568168" cy="56816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4232BF-EC81-44BB-98ED-E7205FF72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47" y="2013797"/>
            <a:ext cx="4476980" cy="25210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0B77BF-1F8F-4395-81F4-F012E75AEED3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99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376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4193 0.0356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10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 Le moteur de Template  « TWIG »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19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3AEF0F04-CD4A-31E3-8894-B8ECAE876D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882" y="1061300"/>
          <a:ext cx="50958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124840" imgH="8639280" progId="PBrush">
                  <p:embed/>
                </p:oleObj>
              </mc:Choice>
              <mc:Fallback>
                <p:oleObj name="Bitmap Image" r:id="rId4" imgW="8124840" imgH="8639280" progId="PBrush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3AEF0F04-CD4A-31E3-8894-B8ECAE876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7882" y="1061300"/>
                        <a:ext cx="50958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211CB9E4-C66E-86CA-60E6-9737012FC3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505692"/>
              </p:ext>
            </p:extLst>
          </p:nvPr>
        </p:nvGraphicFramePr>
        <p:xfrm>
          <a:off x="7211200" y="2113678"/>
          <a:ext cx="1091901" cy="113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838160" imgH="1905120" progId="PBrush">
                  <p:embed/>
                </p:oleObj>
              </mc:Choice>
              <mc:Fallback>
                <p:oleObj name="Bitmap Image" r:id="rId6" imgW="1838160" imgH="1905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11200" y="2113678"/>
                        <a:ext cx="1091901" cy="1131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232FD6F5-BEC4-39FB-9D2D-D2313530F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720798"/>
              </p:ext>
            </p:extLst>
          </p:nvPr>
        </p:nvGraphicFramePr>
        <p:xfrm>
          <a:off x="9063672" y="4118372"/>
          <a:ext cx="1091901" cy="113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838160" imgH="1905120" progId="PBrush">
                  <p:embed/>
                </p:oleObj>
              </mc:Choice>
              <mc:Fallback>
                <p:oleObj name="Bitmap Image" r:id="rId8" imgW="1838160" imgH="1905120" progId="PBrush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211CB9E4-C66E-86CA-60E6-9737012FC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63672" y="4118372"/>
                        <a:ext cx="1091901" cy="1131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5AB202D-8396-D17C-ED44-79DB1A3E8F85}"/>
              </a:ext>
            </a:extLst>
          </p:cNvPr>
          <p:cNvSpPr/>
          <p:nvPr/>
        </p:nvSpPr>
        <p:spPr>
          <a:xfrm>
            <a:off x="6753757" y="1528903"/>
            <a:ext cx="20067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1CD30-06E0-C16F-0C36-018F0F254487}"/>
              </a:ext>
            </a:extLst>
          </p:cNvPr>
          <p:cNvSpPr/>
          <p:nvPr/>
        </p:nvSpPr>
        <p:spPr>
          <a:xfrm>
            <a:off x="8606229" y="3528131"/>
            <a:ext cx="20067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6388DA-7051-6297-E1A8-4E4279BD228C}"/>
              </a:ext>
            </a:extLst>
          </p:cNvPr>
          <p:cNvSpPr/>
          <p:nvPr/>
        </p:nvSpPr>
        <p:spPr>
          <a:xfrm>
            <a:off x="8606229" y="3429000"/>
            <a:ext cx="1927889" cy="21237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èche : virage 14">
            <a:extLst>
              <a:ext uri="{FF2B5EF4-FFF2-40B4-BE49-F238E27FC236}">
                <a16:creationId xmlns:a16="http://schemas.microsoft.com/office/drawing/2014/main" id="{7A77E746-102E-B275-FC9E-D588EDDF64E6}"/>
              </a:ext>
            </a:extLst>
          </p:cNvPr>
          <p:cNvSpPr/>
          <p:nvPr/>
        </p:nvSpPr>
        <p:spPr>
          <a:xfrm rot="5400000">
            <a:off x="8742670" y="2575717"/>
            <a:ext cx="642002" cy="5014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7C937-C4EB-A1D2-270E-66D84788EE96}"/>
              </a:ext>
            </a:extLst>
          </p:cNvPr>
          <p:cNvSpPr/>
          <p:nvPr/>
        </p:nvSpPr>
        <p:spPr>
          <a:xfrm>
            <a:off x="1905492" y="1315455"/>
            <a:ext cx="1480738" cy="2242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AEA29B7-C10C-E6B0-C229-E370811E967D}"/>
              </a:ext>
            </a:extLst>
          </p:cNvPr>
          <p:cNvSpPr/>
          <p:nvPr/>
        </p:nvSpPr>
        <p:spPr>
          <a:xfrm>
            <a:off x="3386230" y="1445342"/>
            <a:ext cx="3486518" cy="9439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7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  <p:bldP spid="15" grpId="0" animBg="1"/>
      <p:bldP spid="1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 Le moteur de Template  « TWIG »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3AEF0F04-CD4A-31E3-8894-B8ECAE876D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909006"/>
              </p:ext>
            </p:extLst>
          </p:nvPr>
        </p:nvGraphicFramePr>
        <p:xfrm>
          <a:off x="1657882" y="1061300"/>
          <a:ext cx="50958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124840" imgH="8639280" progId="PBrush">
                  <p:embed/>
                </p:oleObj>
              </mc:Choice>
              <mc:Fallback>
                <p:oleObj name="Bitmap Image" r:id="rId4" imgW="8124840" imgH="8639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7882" y="1061300"/>
                        <a:ext cx="50958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7074789-7B9D-59C7-CB81-39BD828B67A3}"/>
              </a:ext>
            </a:extLst>
          </p:cNvPr>
          <p:cNvSpPr/>
          <p:nvPr/>
        </p:nvSpPr>
        <p:spPr>
          <a:xfrm>
            <a:off x="3610404" y="5614412"/>
            <a:ext cx="1172008" cy="2242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F814982-0BE7-E4A7-9C19-0238846D42D8}"/>
              </a:ext>
            </a:extLst>
          </p:cNvPr>
          <p:cNvSpPr/>
          <p:nvPr/>
        </p:nvSpPr>
        <p:spPr>
          <a:xfrm>
            <a:off x="4791936" y="5684898"/>
            <a:ext cx="2498104" cy="9439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FB8C9-2236-4086-A203-904E13C3FCAA}"/>
              </a:ext>
            </a:extLst>
          </p:cNvPr>
          <p:cNvSpPr/>
          <p:nvPr/>
        </p:nvSpPr>
        <p:spPr>
          <a:xfrm>
            <a:off x="6799223" y="3498277"/>
            <a:ext cx="464511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 permet d’afficher une variable</a:t>
            </a:r>
          </a:p>
        </p:txBody>
      </p:sp>
    </p:spTree>
    <p:extLst>
      <p:ext uri="{BB962C8B-B14F-4D97-AF65-F5344CB8AC3E}">
        <p14:creationId xmlns:p14="http://schemas.microsoft.com/office/powerpoint/2010/main" val="416646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 Le moteur de Template  « TWIG »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21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3AEF0F04-CD4A-31E3-8894-B8ECAE876D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882" y="1061300"/>
          <a:ext cx="50958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124840" imgH="8639280" progId="PBrush">
                  <p:embed/>
                </p:oleObj>
              </mc:Choice>
              <mc:Fallback>
                <p:oleObj name="Bitmap Image" r:id="rId4" imgW="8124840" imgH="8639280" progId="PBrush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3AEF0F04-CD4A-31E3-8894-B8ECAE876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7882" y="1061300"/>
                        <a:ext cx="50958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7074789-7B9D-59C7-CB81-39BD828B67A3}"/>
              </a:ext>
            </a:extLst>
          </p:cNvPr>
          <p:cNvSpPr/>
          <p:nvPr/>
        </p:nvSpPr>
        <p:spPr>
          <a:xfrm>
            <a:off x="2274784" y="5280889"/>
            <a:ext cx="1471306" cy="2242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F814982-0BE7-E4A7-9C19-0238846D42D8}"/>
              </a:ext>
            </a:extLst>
          </p:cNvPr>
          <p:cNvSpPr/>
          <p:nvPr/>
        </p:nvSpPr>
        <p:spPr>
          <a:xfrm>
            <a:off x="3791471" y="5345832"/>
            <a:ext cx="3163867" cy="7567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FB8C9-2236-4086-A203-904E13C3FCAA}"/>
              </a:ext>
            </a:extLst>
          </p:cNvPr>
          <p:cNvSpPr/>
          <p:nvPr/>
        </p:nvSpPr>
        <p:spPr>
          <a:xfrm>
            <a:off x="6808317" y="1659832"/>
            <a:ext cx="464511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 permet de créer une fonction conditionnelle</a:t>
            </a:r>
          </a:p>
        </p:txBody>
      </p:sp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80313F2E-4B37-E7FC-1EF3-846F61E112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862536"/>
              </p:ext>
            </p:extLst>
          </p:nvPr>
        </p:nvGraphicFramePr>
        <p:xfrm>
          <a:off x="8779472" y="5552125"/>
          <a:ext cx="2457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457360" imgH="399960" progId="PBrush">
                  <p:embed/>
                </p:oleObj>
              </mc:Choice>
              <mc:Fallback>
                <p:oleObj name="Bitmap Image" r:id="rId6" imgW="2457360" imgH="399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79472" y="5552125"/>
                        <a:ext cx="2457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5BBDCB1-C5BA-154D-30E7-7815364A0A83}"/>
              </a:ext>
            </a:extLst>
          </p:cNvPr>
          <p:cNvSpPr/>
          <p:nvPr/>
        </p:nvSpPr>
        <p:spPr>
          <a:xfrm>
            <a:off x="7090531" y="5547312"/>
            <a:ext cx="16841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 termine par :</a:t>
            </a:r>
          </a:p>
        </p:txBody>
      </p:sp>
    </p:spTree>
    <p:extLst>
      <p:ext uri="{BB962C8B-B14F-4D97-AF65-F5344CB8AC3E}">
        <p14:creationId xmlns:p14="http://schemas.microsoft.com/office/powerpoint/2010/main" val="110687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Réalisation : Front DESIGN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22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CBBCA-DBA1-FC57-F4F3-9A2C4BC7A5FA}"/>
              </a:ext>
            </a:extLst>
          </p:cNvPr>
          <p:cNvSpPr/>
          <p:nvPr/>
        </p:nvSpPr>
        <p:spPr>
          <a:xfrm>
            <a:off x="1657882" y="2436394"/>
            <a:ext cx="79978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 Carrousel dans une </a:t>
            </a:r>
            <a:r>
              <a:rPr lang="fr-FR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Card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 utilisant « BOOTSTRAP »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36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Réalisation : Front DESIGN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23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BD398F3-77D2-16B3-4BC2-281FBA98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" y="176762"/>
            <a:ext cx="9482633" cy="616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8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Réalisation : Front DESIGN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24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14534F-12F2-D702-2325-62349B82F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9" y="1304357"/>
            <a:ext cx="12192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8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25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238E6-8D1A-7018-7277-1F802290A649}"/>
              </a:ext>
            </a:extLst>
          </p:cNvPr>
          <p:cNvSpPr/>
          <p:nvPr/>
        </p:nvSpPr>
        <p:spPr>
          <a:xfrm>
            <a:off x="2224553" y="2436394"/>
            <a:ext cx="686457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Création de compte / </a:t>
            </a:r>
          </a:p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Connexion avec double </a:t>
            </a:r>
          </a:p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authentification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42DB1D6-5134-CE12-93C6-EBE30CA328DC}"/>
              </a:ext>
            </a:extLst>
          </p:cNvPr>
          <p:cNvSpPr txBox="1"/>
          <p:nvPr/>
        </p:nvSpPr>
        <p:spPr>
          <a:xfrm>
            <a:off x="456717" y="475973"/>
            <a:ext cx="11352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177771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7" y="475973"/>
            <a:ext cx="11352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26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0632C9-E8AE-0DDF-8600-F160A3EDE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0" y="1186904"/>
            <a:ext cx="12192000" cy="49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27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7CBDCB-BD49-B1D3-3BB3-C1158992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" y="1244448"/>
            <a:ext cx="12192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28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527E1A-E7CB-400D-4E5D-29574E1E7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01" y="3326339"/>
            <a:ext cx="6848475" cy="10763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F67C564-C6A4-2405-D8EB-0F0C4819F0AE}"/>
              </a:ext>
            </a:extLst>
          </p:cNvPr>
          <p:cNvSpPr txBox="1"/>
          <p:nvPr/>
        </p:nvSpPr>
        <p:spPr>
          <a:xfrm>
            <a:off x="3001879" y="2307055"/>
            <a:ext cx="591352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Création avec « Composer »</a:t>
            </a:r>
          </a:p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 de la fonction 2FA</a:t>
            </a:r>
          </a:p>
          <a:p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439828-6B0A-7A92-CA41-6AFBC878394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213053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1ACC70F-E203-4664-A416-AAEEF909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66242" cy="6942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4A2968-743B-483E-B2F8-5ECA5D41D9A0}"/>
              </a:ext>
            </a:extLst>
          </p:cNvPr>
          <p:cNvSpPr/>
          <p:nvPr/>
        </p:nvSpPr>
        <p:spPr>
          <a:xfrm>
            <a:off x="5697551" y="685243"/>
            <a:ext cx="5131547" cy="578522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B6DBAE-DD52-480A-B215-3C9B9FF86618}"/>
              </a:ext>
            </a:extLst>
          </p:cNvPr>
          <p:cNvSpPr txBox="1"/>
          <p:nvPr/>
        </p:nvSpPr>
        <p:spPr>
          <a:xfrm>
            <a:off x="5953247" y="892763"/>
            <a:ext cx="569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Cocon-Bold" pitchFamily="50" charset="0"/>
              </a:rPr>
              <a:t>Analyse de la concurrence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07DE66-3CCC-4E8C-A67F-113538FBCFC7}"/>
              </a:ext>
            </a:extLst>
          </p:cNvPr>
          <p:cNvSpPr txBox="1"/>
          <p:nvPr/>
        </p:nvSpPr>
        <p:spPr>
          <a:xfrm>
            <a:off x="5953247" y="1228082"/>
            <a:ext cx="4353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Sites de vente de produits neuf :</a:t>
            </a:r>
          </a:p>
          <a:p>
            <a:pPr lvl="1"/>
            <a:endParaRPr lang="fr-FR" sz="16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693B13-1CA8-437F-B932-4C815EC54B27}"/>
              </a:ext>
            </a:extLst>
          </p:cNvPr>
          <p:cNvSpPr txBox="1"/>
          <p:nvPr/>
        </p:nvSpPr>
        <p:spPr>
          <a:xfrm>
            <a:off x="714716" y="2602003"/>
            <a:ext cx="5178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Labuse.fr serait le seul acteur spécialisé du marché.</a:t>
            </a:r>
            <a:endParaRPr lang="fr-FR" sz="3600" dirty="0">
              <a:solidFill>
                <a:srgbClr val="3767A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2D87CD2-C7B6-4F85-839D-E4E5FF74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7EDE432-0922-4146-9C07-670E9B6FA0FB}"/>
              </a:ext>
            </a:extLst>
          </p:cNvPr>
          <p:cNvSpPr txBox="1"/>
          <p:nvPr/>
        </p:nvSpPr>
        <p:spPr>
          <a:xfrm>
            <a:off x="5953246" y="4378180"/>
            <a:ext cx="4353337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Sites de vente de produits d’occasion</a:t>
            </a:r>
            <a:r>
              <a:rPr lang="fr-FR" sz="1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3F21ED-A7C8-41DF-B8FC-32E6288D7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00" y="1765571"/>
            <a:ext cx="1608360" cy="6620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101C463-2D67-46F7-84B9-E63F2103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00" y="2550268"/>
            <a:ext cx="1608360" cy="66204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197000D-E2CB-433E-A1B1-945BAA408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00" y="3334966"/>
            <a:ext cx="1608360" cy="6362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447A894-8532-44AA-A424-D64BB60CD3AD}"/>
              </a:ext>
            </a:extLst>
          </p:cNvPr>
          <p:cNvSpPr txBox="1"/>
          <p:nvPr/>
        </p:nvSpPr>
        <p:spPr>
          <a:xfrm>
            <a:off x="6891263" y="4055985"/>
            <a:ext cx="160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Staatliches" pitchFamily="2" charset="0"/>
              </a:rPr>
              <a:t>ETC …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189B46C-CF93-4BED-8109-019D9E9BB8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41" y="4955032"/>
            <a:ext cx="2090468" cy="45012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8A85E78-B470-460F-9A98-9A2D1E0A0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540" y="5512516"/>
            <a:ext cx="2090467" cy="5778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B8F1C4-3244-4F95-9D02-8A6F95A18E4B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535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29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3B72FF6-675F-B6BE-C0E8-B2F66752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1186602"/>
            <a:ext cx="11996642" cy="474806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D374FD8-8AB4-28FF-A14D-57897EA59AB3}"/>
              </a:ext>
            </a:extLst>
          </p:cNvPr>
          <p:cNvSpPr txBox="1"/>
          <p:nvPr/>
        </p:nvSpPr>
        <p:spPr>
          <a:xfrm>
            <a:off x="3564427" y="3023894"/>
            <a:ext cx="55946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modification du fichier de package pour choisir la méthode d'authentification par </a:t>
            </a:r>
            <a:r>
              <a:rPr lang="fr-FR" sz="3200" b="1" dirty="0" err="1">
                <a:solidFill>
                  <a:srgbClr val="3767AF"/>
                </a:solidFill>
                <a:latin typeface="Staatliches" pitchFamily="2" charset="0"/>
              </a:rPr>
              <a:t>token</a:t>
            </a:r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 mail puis typage de la double authentification (type email 6chiffre mail et nom )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76D36A-39D8-5845-6E49-94F1C1F0E735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260372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38119D-C301-CCB4-AF2F-29FD1209E53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C7206C9-40C0-30BB-6304-C15B0A07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4" y="182588"/>
            <a:ext cx="979143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30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EBB78D8-EDA1-EB55-7F82-6E655F3A2FA1}"/>
              </a:ext>
            </a:extLst>
          </p:cNvPr>
          <p:cNvSpPr txBox="1"/>
          <p:nvPr/>
        </p:nvSpPr>
        <p:spPr>
          <a:xfrm>
            <a:off x="6529019" y="1870932"/>
            <a:ext cx="55946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Modification de </a:t>
            </a:r>
            <a:r>
              <a:rPr lang="fr-FR" sz="3200" b="1" dirty="0" err="1">
                <a:solidFill>
                  <a:srgbClr val="3767AF"/>
                </a:solidFill>
                <a:latin typeface="Staatliches" pitchFamily="2" charset="0"/>
              </a:rPr>
              <a:t>security.yaml</a:t>
            </a:r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 pour intégrer les routes d’envoie de mail</a:t>
            </a:r>
          </a:p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Dans le firewall de l’app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481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31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150179-77E2-E735-A24F-514BA1B87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14" y="3598605"/>
            <a:ext cx="7368228" cy="303137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4715D70-F234-6798-9E8B-C72CD6F341C8}"/>
              </a:ext>
            </a:extLst>
          </p:cNvPr>
          <p:cNvSpPr txBox="1"/>
          <p:nvPr/>
        </p:nvSpPr>
        <p:spPr>
          <a:xfrm>
            <a:off x="5113136" y="1659832"/>
            <a:ext cx="5594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Résultat :</a:t>
            </a:r>
          </a:p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Demande de code d’authentification et </a:t>
            </a:r>
            <a:r>
              <a:rPr lang="fr-FR" sz="3200" b="1" dirty="0" err="1">
                <a:solidFill>
                  <a:srgbClr val="3767AF"/>
                </a:solidFill>
                <a:latin typeface="Staatliches" pitchFamily="2" charset="0"/>
              </a:rPr>
              <a:t>Reception</a:t>
            </a:r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 de l’email de vérification</a:t>
            </a:r>
          </a:p>
          <a:p>
            <a:pPr algn="ctr"/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(simulation par </a:t>
            </a:r>
            <a:r>
              <a:rPr lang="fr-FR" sz="3200" b="1" dirty="0" err="1">
                <a:solidFill>
                  <a:srgbClr val="3767AF"/>
                </a:solidFill>
                <a:latin typeface="Staatliches" pitchFamily="2" charset="0"/>
              </a:rPr>
              <a:t>mailcatcher</a:t>
            </a:r>
            <a:r>
              <a:rPr lang="fr-FR" sz="3200" b="1" dirty="0">
                <a:solidFill>
                  <a:srgbClr val="3767AF"/>
                </a:solidFill>
                <a:latin typeface="Staatliches" pitchFamily="2" charset="0"/>
              </a:rPr>
              <a:t>)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B5A4604-672B-BEEC-EDF4-0683A3CAB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1" y="1476039"/>
            <a:ext cx="4268643" cy="26313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C85C536-50C5-287E-8415-7EDBFF391093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première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212693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32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B9F84B-85D2-8289-E378-0734CACA698F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A4265-96A6-742F-76F2-D052CF7F3EE3}"/>
              </a:ext>
            </a:extLst>
          </p:cNvPr>
          <p:cNvSpPr/>
          <p:nvPr/>
        </p:nvSpPr>
        <p:spPr>
          <a:xfrm>
            <a:off x="2878551" y="2436394"/>
            <a:ext cx="55565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 CRUD DU PANEL</a:t>
            </a:r>
          </a:p>
          <a:p>
            <a:pPr algn="ctr"/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ADMINISTRATEUR</a:t>
            </a:r>
            <a:endParaRPr lang="fr-F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021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33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15776F1-84BF-CA63-B4DD-40BC7C9C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186" y="1123950"/>
            <a:ext cx="7458486" cy="60505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E72BC64-78FB-B7E1-583C-33C1E42ECA73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163950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34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702ECED-2722-09FB-984C-E78E884C5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27" y="1123950"/>
            <a:ext cx="8799271" cy="56637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6288915-89AE-850B-D304-21AEEC851FF4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A947A7FE-7321-F584-6F31-0362490CA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382718"/>
              </p:ext>
            </p:extLst>
          </p:nvPr>
        </p:nvGraphicFramePr>
        <p:xfrm>
          <a:off x="8543926" y="1348658"/>
          <a:ext cx="338137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381480" imgH="3095640" progId="PBrush">
                  <p:embed/>
                </p:oleObj>
              </mc:Choice>
              <mc:Fallback>
                <p:oleObj name="Bitmap Image" r:id="rId5" imgW="3381480" imgH="3095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3926" y="1348658"/>
                        <a:ext cx="3381375" cy="309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0DC4951-AD3F-E3B5-DCFB-A098A87A5A69}"/>
              </a:ext>
            </a:extLst>
          </p:cNvPr>
          <p:cNvSpPr/>
          <p:nvPr/>
        </p:nvSpPr>
        <p:spPr>
          <a:xfrm>
            <a:off x="5970147" y="5867865"/>
            <a:ext cx="613533" cy="1602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CC986-0985-DF50-637A-89818838C817}"/>
              </a:ext>
            </a:extLst>
          </p:cNvPr>
          <p:cNvSpPr/>
          <p:nvPr/>
        </p:nvSpPr>
        <p:spPr>
          <a:xfrm>
            <a:off x="6022258" y="2737301"/>
            <a:ext cx="1127760" cy="2061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8C941D3-3EE5-0825-48EF-DE4E78516686}"/>
              </a:ext>
            </a:extLst>
          </p:cNvPr>
          <p:cNvCxnSpPr>
            <a:stCxn id="8" idx="0"/>
            <a:endCxn id="10" idx="2"/>
          </p:cNvCxnSpPr>
          <p:nvPr/>
        </p:nvCxnSpPr>
        <p:spPr>
          <a:xfrm flipV="1">
            <a:off x="6276914" y="2943412"/>
            <a:ext cx="309224" cy="292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F99ABDD-A9DD-6F6C-D22E-B458178230FE}"/>
              </a:ext>
            </a:extLst>
          </p:cNvPr>
          <p:cNvCxnSpPr>
            <a:stCxn id="10" idx="3"/>
          </p:cNvCxnSpPr>
          <p:nvPr/>
        </p:nvCxnSpPr>
        <p:spPr>
          <a:xfrm flipV="1">
            <a:off x="7150018" y="2737301"/>
            <a:ext cx="1468939" cy="10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8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35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E2D1A0-CAFA-9259-D5E8-F39421C06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693"/>
            <a:ext cx="12192000" cy="44917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627D361-3628-0CBD-677B-BE00A00FADF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</p:spTree>
    <p:extLst>
      <p:ext uri="{BB962C8B-B14F-4D97-AF65-F5344CB8AC3E}">
        <p14:creationId xmlns:p14="http://schemas.microsoft.com/office/powerpoint/2010/main" val="376784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36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27D361-3628-0CBD-677B-BE00A00FADF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E3356BD-2E39-3B17-D084-44E6601B06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316548"/>
              </p:ext>
            </p:extLst>
          </p:nvPr>
        </p:nvGraphicFramePr>
        <p:xfrm>
          <a:off x="1088104" y="1551029"/>
          <a:ext cx="8128000" cy="209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3363560" imgH="3438360" progId="PBrush">
                  <p:embed/>
                </p:oleObj>
              </mc:Choice>
              <mc:Fallback>
                <p:oleObj name="Bitmap Image" r:id="rId4" imgW="13363560" imgH="3438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8104" y="1551029"/>
                        <a:ext cx="8128000" cy="209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960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37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27D361-3628-0CBD-677B-BE00A00FADF8}"/>
              </a:ext>
            </a:extLst>
          </p:cNvPr>
          <p:cNvSpPr txBox="1"/>
          <p:nvPr/>
        </p:nvSpPr>
        <p:spPr>
          <a:xfrm>
            <a:off x="456717" y="475973"/>
            <a:ext cx="114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STRUCTURE : Présentation de la Deuxième Fonctionnalité</a:t>
            </a: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C8928C60-15FD-4FC3-19CE-A8FA8C5A9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007131"/>
              </p:ext>
            </p:extLst>
          </p:nvPr>
        </p:nvGraphicFramePr>
        <p:xfrm>
          <a:off x="917021" y="1415238"/>
          <a:ext cx="8128000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2534840" imgH="3828960" progId="PBrush">
                  <p:embed/>
                </p:oleObj>
              </mc:Choice>
              <mc:Fallback>
                <p:oleObj name="Bitmap Image" r:id="rId4" imgW="12534840" imgH="3828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7021" y="1415238"/>
                        <a:ext cx="8128000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B6D16C54-4EF0-C8A1-401D-B7F65E6CE2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61039"/>
              </p:ext>
            </p:extLst>
          </p:nvPr>
        </p:nvGraphicFramePr>
        <p:xfrm>
          <a:off x="871064" y="4318520"/>
          <a:ext cx="6367518" cy="74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695680" imgH="314280" progId="PBrush">
                  <p:embed/>
                </p:oleObj>
              </mc:Choice>
              <mc:Fallback>
                <p:oleObj name="Bitmap Image" r:id="rId6" imgW="2695680" imgH="314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1064" y="4318520"/>
                        <a:ext cx="6367518" cy="74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65F3C0-7A5B-35DD-E9E9-94DB4BFF2C75}"/>
              </a:ext>
            </a:extLst>
          </p:cNvPr>
          <p:cNvSpPr/>
          <p:nvPr/>
        </p:nvSpPr>
        <p:spPr>
          <a:xfrm>
            <a:off x="756362" y="3806301"/>
            <a:ext cx="88387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requête SQL simulée par « Doctrine » serait</a:t>
            </a:r>
          </a:p>
        </p:txBody>
      </p:sp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F14B921E-7AA2-BEEC-8E69-301102D382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952145"/>
              </p:ext>
            </p:extLst>
          </p:nvPr>
        </p:nvGraphicFramePr>
        <p:xfrm>
          <a:off x="3543635" y="4926907"/>
          <a:ext cx="6407999" cy="168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0191600" imgH="2685960" progId="PBrush">
                  <p:embed/>
                </p:oleObj>
              </mc:Choice>
              <mc:Fallback>
                <p:oleObj name="Bitmap Image" r:id="rId8" imgW="10191600" imgH="268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43635" y="4926907"/>
                        <a:ext cx="6407999" cy="168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LA FIN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D02AF-07D9-4F5B-BF85-F602CDA8483F}"/>
              </a:ext>
            </a:extLst>
          </p:cNvPr>
          <p:cNvSpPr/>
          <p:nvPr/>
        </p:nvSpPr>
        <p:spPr>
          <a:xfrm>
            <a:off x="11236922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38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4E59CF-B75E-3EF4-1663-26F35FD71354}"/>
              </a:ext>
            </a:extLst>
          </p:cNvPr>
          <p:cNvSpPr/>
          <p:nvPr/>
        </p:nvSpPr>
        <p:spPr>
          <a:xfrm>
            <a:off x="1260495" y="2097343"/>
            <a:ext cx="1041981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Merci de votre attention </a:t>
            </a:r>
          </a:p>
        </p:txBody>
      </p:sp>
    </p:spTree>
    <p:extLst>
      <p:ext uri="{BB962C8B-B14F-4D97-AF65-F5344CB8AC3E}">
        <p14:creationId xmlns:p14="http://schemas.microsoft.com/office/powerpoint/2010/main" val="200972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B34EC01-118D-4AFF-906C-63867395FF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835" y="-379343"/>
            <a:ext cx="13266242" cy="69426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BAB68C-22E0-477D-B331-351A872E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741" y="-180045"/>
            <a:ext cx="6419003" cy="48995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582643" y="475437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Étude et charte graphique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7EA948-26FF-47CC-B4FA-8A9E5776D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38102"/>
            <a:ext cx="6121715" cy="4819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258743-3095-4C74-9524-B9FCAFCF71AC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88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1ACC70F-E203-4664-A416-AAEEF909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66242" cy="69426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F9067F-3065-446B-8CA8-976F5D94D992}"/>
              </a:ext>
            </a:extLst>
          </p:cNvPr>
          <p:cNvSpPr/>
          <p:nvPr/>
        </p:nvSpPr>
        <p:spPr>
          <a:xfrm>
            <a:off x="4724600" y="428347"/>
            <a:ext cx="6569476" cy="186627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693B13-1CA8-437F-B932-4C815EC54B27}"/>
              </a:ext>
            </a:extLst>
          </p:cNvPr>
          <p:cNvSpPr txBox="1"/>
          <p:nvPr/>
        </p:nvSpPr>
        <p:spPr>
          <a:xfrm>
            <a:off x="5845781" y="1007543"/>
            <a:ext cx="432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Analyse </a:t>
            </a:r>
            <a:r>
              <a:rPr lang="fr-FR" sz="4000" b="1" dirty="0" err="1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Ux</a:t>
            </a:r>
            <a:r>
              <a:rPr lang="fr-FR" sz="4000" b="1" dirty="0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</a:t>
            </a:r>
            <a:r>
              <a:rPr lang="fr-FR" sz="4000" b="1" dirty="0" err="1">
                <a:solidFill>
                  <a:srgbClr val="3767AF"/>
                </a:solidFill>
                <a:latin typeface="Staatliches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Ui</a:t>
            </a:r>
            <a:endParaRPr lang="fr-FR" sz="4000" dirty="0">
              <a:solidFill>
                <a:srgbClr val="3767AF"/>
              </a:solidFill>
              <a:latin typeface="Staatliches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2D87CD2-C7B6-4F85-839D-E4E5FF74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B8F1C4-3244-4F95-9D02-8A6F95A18E4B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fr-F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E008E96-EEE6-4338-91F6-B477935EACDE}"/>
              </a:ext>
            </a:extLst>
          </p:cNvPr>
          <p:cNvSpPr txBox="1"/>
          <p:nvPr/>
        </p:nvSpPr>
        <p:spPr>
          <a:xfrm>
            <a:off x="261984" y="455573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Moteur de recherche précis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20B24C-BD74-4CA5-8E47-A8EEF8D08671}"/>
              </a:ext>
            </a:extLst>
          </p:cNvPr>
          <p:cNvSpPr txBox="1"/>
          <p:nvPr/>
        </p:nvSpPr>
        <p:spPr>
          <a:xfrm>
            <a:off x="3050167" y="263101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Ergonomie simple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46CBE7F-5940-48D2-AB7E-AC3AE0330DCD}"/>
              </a:ext>
            </a:extLst>
          </p:cNvPr>
          <p:cNvSpPr txBox="1"/>
          <p:nvPr/>
        </p:nvSpPr>
        <p:spPr>
          <a:xfrm>
            <a:off x="6983673" y="4732634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Interface rappelant les grands du marché</a:t>
            </a:r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C183875-8AE2-4502-AFAB-A44FDF6E9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84" y="912656"/>
            <a:ext cx="4039289" cy="163060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41D7A3A-C7E2-4134-9A5F-0DC0E113D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31" y="3088097"/>
            <a:ext cx="4367948" cy="161019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AE8B883-AA29-4117-929D-7F9E1F6AA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047" y="5101966"/>
            <a:ext cx="4192029" cy="16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A9F6CA3-7F10-4174-8CAF-ED2084925E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7FD95E-7AFE-43D6-B908-82522DC2D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5" y="1378198"/>
            <a:ext cx="5350934" cy="3009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Maquettage  </a:t>
            </a:r>
            <a:r>
              <a:rPr lang="fr-FR" sz="2800" b="1" dirty="0">
                <a:solidFill>
                  <a:srgbClr val="3767AF"/>
                </a:solidFill>
                <a:latin typeface="Staatliches" pitchFamily="2" charset="0"/>
              </a:rPr>
              <a:t>Wireframe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A095BC-CB88-42E0-9BB3-5117ACFEE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6744"/>
            <a:ext cx="5350934" cy="300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701AFD-A67D-4ACC-B278-1F34FFB6B1ED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079B17-A624-4976-98C6-C3BC45BF4D94}"/>
              </a:ext>
            </a:extLst>
          </p:cNvPr>
          <p:cNvSpPr txBox="1"/>
          <p:nvPr/>
        </p:nvSpPr>
        <p:spPr>
          <a:xfrm>
            <a:off x="2028832" y="1763466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Moteur de recherche précis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FA0187-3957-4EB2-8F23-4BDF650A9AD1}"/>
              </a:ext>
            </a:extLst>
          </p:cNvPr>
          <p:cNvSpPr txBox="1"/>
          <p:nvPr/>
        </p:nvSpPr>
        <p:spPr>
          <a:xfrm>
            <a:off x="8771467" y="3454186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Ergonomie simple et fonctionnelle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F131F3B-6132-4313-B3EF-E1091C3F6583}"/>
              </a:ext>
            </a:extLst>
          </p:cNvPr>
          <p:cNvSpPr txBox="1"/>
          <p:nvPr/>
        </p:nvSpPr>
        <p:spPr>
          <a:xfrm>
            <a:off x="5731229" y="4826424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3767A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Interface rappelant les grands du marché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00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-0.01412 L 0.27513 0.05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365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3401 -0.1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-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14232 -0.1368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Analyse fonctionnelle   </a:t>
            </a:r>
            <a:r>
              <a:rPr lang="fr-FR" sz="2800" b="1" dirty="0">
                <a:solidFill>
                  <a:srgbClr val="3767AF"/>
                </a:solidFill>
                <a:latin typeface="Staatliches" pitchFamily="2" charset="0"/>
              </a:rPr>
              <a:t>Use Case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CCBE01-E1EB-45AC-9C0C-10FF3DBAEEDF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C9A70B4D-C7FE-B7F4-CDE5-C48B3BD8C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749233"/>
              </p:ext>
            </p:extLst>
          </p:nvPr>
        </p:nvGraphicFramePr>
        <p:xfrm>
          <a:off x="1565942" y="1123950"/>
          <a:ext cx="8076487" cy="586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3096800" imgH="9515520" progId="PBrush">
                  <p:embed/>
                </p:oleObj>
              </mc:Choice>
              <mc:Fallback>
                <p:oleObj name="Bitmap Image" r:id="rId4" imgW="13096800" imgH="9515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5942" y="1123950"/>
                        <a:ext cx="8076487" cy="5867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314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Analyse fonctionnelle   </a:t>
            </a:r>
            <a:r>
              <a:rPr lang="fr-FR" sz="2800" b="1" dirty="0">
                <a:solidFill>
                  <a:srgbClr val="3767AF"/>
                </a:solidFill>
                <a:latin typeface="Staatliches" pitchFamily="2" charset="0"/>
              </a:rPr>
              <a:t>Diagramme d’activité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9260FD-5FEE-43EC-9E6C-99AF1C7E15DC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8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B585DCD-A5B4-4A9C-9E35-0671D3D93CE3}"/>
              </a:ext>
            </a:extLst>
          </p:cNvPr>
          <p:cNvSpPr txBox="1"/>
          <p:nvPr/>
        </p:nvSpPr>
        <p:spPr>
          <a:xfrm>
            <a:off x="2057557" y="1116621"/>
            <a:ext cx="885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767AF"/>
                </a:solidFill>
                <a:latin typeface="Staatliches" pitchFamily="2" charset="0"/>
              </a:rPr>
              <a:t>Se connecter avec double Authentification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13D3CC31-476C-6F99-230B-4CE3172FF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463319"/>
              </p:ext>
            </p:extLst>
          </p:nvPr>
        </p:nvGraphicFramePr>
        <p:xfrm>
          <a:off x="2852457" y="1437806"/>
          <a:ext cx="7453560" cy="5679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4963760" imgH="11401560" progId="PBrush">
                  <p:embed/>
                </p:oleObj>
              </mc:Choice>
              <mc:Fallback>
                <p:oleObj name="Bitmap Image" r:id="rId5" imgW="14963760" imgH="11401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2457" y="1437806"/>
                        <a:ext cx="7453560" cy="5679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489A77D0-0E53-DCD4-A8F0-7566B0344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413682"/>
              </p:ext>
            </p:extLst>
          </p:nvPr>
        </p:nvGraphicFramePr>
        <p:xfrm>
          <a:off x="594139" y="1485953"/>
          <a:ext cx="8128000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3087440" imgH="5753160" progId="PBrush">
                  <p:embed/>
                </p:oleObj>
              </mc:Choice>
              <mc:Fallback>
                <p:oleObj name="Bitmap Image" r:id="rId7" imgW="13087440" imgH="5753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139" y="1485953"/>
                        <a:ext cx="8128000" cy="35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C32F4CB1-408A-1CE5-5CBF-A42915E9F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591053"/>
              </p:ext>
            </p:extLst>
          </p:nvPr>
        </p:nvGraphicFramePr>
        <p:xfrm>
          <a:off x="346162" y="1377897"/>
          <a:ext cx="10513072" cy="4695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16335360" imgH="7296120" progId="PBrush">
                  <p:embed/>
                </p:oleObj>
              </mc:Choice>
              <mc:Fallback>
                <p:oleObj name="Bitmap Image" r:id="rId9" imgW="16335360" imgH="7296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162" y="1377897"/>
                        <a:ext cx="10513072" cy="4695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70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5FA0870-6568-4C38-AAAB-C3F430A5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5968781" cy="10588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185A89-FEBE-491E-AA81-350BFB6DDF09}"/>
              </a:ext>
            </a:extLst>
          </p:cNvPr>
          <p:cNvSpPr/>
          <p:nvPr/>
        </p:nvSpPr>
        <p:spPr>
          <a:xfrm>
            <a:off x="-9524" y="475973"/>
            <a:ext cx="8553450" cy="64797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63A964-D3B8-47D4-AF02-40CF32772911}"/>
              </a:ext>
            </a:extLst>
          </p:cNvPr>
          <p:cNvSpPr txBox="1"/>
          <p:nvPr/>
        </p:nvSpPr>
        <p:spPr>
          <a:xfrm>
            <a:off x="761518" y="475973"/>
            <a:ext cx="1010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3767AF"/>
                </a:solidFill>
                <a:latin typeface="Staatliches" pitchFamily="2" charset="0"/>
              </a:rPr>
              <a:t>Analyse fonctionnelle   </a:t>
            </a:r>
            <a:r>
              <a:rPr lang="fr-FR" sz="2800" b="1" dirty="0">
                <a:solidFill>
                  <a:srgbClr val="3767AF"/>
                </a:solidFill>
                <a:latin typeface="Staatliches" pitchFamily="2" charset="0"/>
              </a:rPr>
              <a:t>Diagramme de séquence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B4C3F9C-5B4B-4C7A-B7E0-FA4D1537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4" y="5916644"/>
            <a:ext cx="1294434" cy="646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6AEF8E-DB49-4ED1-A7E7-9724697894F4}"/>
              </a:ext>
            </a:extLst>
          </p:cNvPr>
          <p:cNvSpPr/>
          <p:nvPr/>
        </p:nvSpPr>
        <p:spPr>
          <a:xfrm>
            <a:off x="11412450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04F07B-8B30-4DF2-9181-916BF2D9CF80}"/>
              </a:ext>
            </a:extLst>
          </p:cNvPr>
          <p:cNvSpPr txBox="1"/>
          <p:nvPr/>
        </p:nvSpPr>
        <p:spPr>
          <a:xfrm>
            <a:off x="1639334" y="1123950"/>
            <a:ext cx="885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767AF"/>
                </a:solidFill>
                <a:latin typeface="Staatliches" pitchFamily="2" charset="0"/>
              </a:rPr>
              <a:t>Se connecter avec double Authentification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C0CB6B5D-BD31-DA09-8B2D-A95FF5DD2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559179"/>
              </p:ext>
            </p:extLst>
          </p:nvPr>
        </p:nvGraphicFramePr>
        <p:xfrm>
          <a:off x="261984" y="1493282"/>
          <a:ext cx="10538538" cy="4797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3725360" imgH="6248520" progId="PBrush">
                  <p:embed/>
                </p:oleObj>
              </mc:Choice>
              <mc:Fallback>
                <p:oleObj name="Bitmap Image" r:id="rId4" imgW="13725360" imgH="6248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984" y="1493282"/>
                        <a:ext cx="10538538" cy="4797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617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4655</TotalTime>
  <Words>712</Words>
  <Application>Microsoft Office PowerPoint</Application>
  <PresentationFormat>Grand écran</PresentationFormat>
  <Paragraphs>146</Paragraphs>
  <Slides>39</Slides>
  <Notes>6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Cocon-Bold</vt:lpstr>
      <vt:lpstr>MS Reference Sans Serif</vt:lpstr>
      <vt:lpstr>Roboto Condensed</vt:lpstr>
      <vt:lpstr>Staatliches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Marthe</dc:creator>
  <cp:lastModifiedBy>vincent tordeux</cp:lastModifiedBy>
  <cp:revision>168</cp:revision>
  <dcterms:created xsi:type="dcterms:W3CDTF">2019-02-06T13:25:26Z</dcterms:created>
  <dcterms:modified xsi:type="dcterms:W3CDTF">2022-12-06T21:47:30Z</dcterms:modified>
</cp:coreProperties>
</file>